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可画软糖体-繁" charset="1" panose="00020600040101010101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0094" y="7911947"/>
            <a:ext cx="19388189" cy="4750106"/>
          </a:xfrm>
          <a:custGeom>
            <a:avLst/>
            <a:gdLst/>
            <a:ahLst/>
            <a:cxnLst/>
            <a:rect r="r" b="b" t="t" l="l"/>
            <a:pathLst>
              <a:path h="4750106" w="19388189">
                <a:moveTo>
                  <a:pt x="0" y="0"/>
                </a:moveTo>
                <a:lnTo>
                  <a:pt x="19388188" y="0"/>
                </a:lnTo>
                <a:lnTo>
                  <a:pt x="19388188" y="4750106"/>
                </a:lnTo>
                <a:lnTo>
                  <a:pt x="0" y="4750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034351" y="3567197"/>
            <a:ext cx="3766720" cy="2933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1"/>
              </a:lnSpc>
            </a:pPr>
            <a:r>
              <a:rPr lang="en-US" sz="5372">
                <a:solidFill>
                  <a:srgbClr val="FFF5D6"/>
                </a:solidFill>
                <a:latin typeface="可画软糖体-繁"/>
                <a:ea typeface="可画软糖体-繁"/>
              </a:rPr>
              <a:t>文豪(組長)</a:t>
            </a:r>
          </a:p>
          <a:p>
            <a:pPr algn="ctr">
              <a:lnSpc>
                <a:spcPts val="7521"/>
              </a:lnSpc>
            </a:pPr>
            <a:r>
              <a:rPr lang="en-US" sz="5372">
                <a:solidFill>
                  <a:srgbClr val="FFF5D6"/>
                </a:solidFill>
                <a:ea typeface="可画软糖体-繁"/>
              </a:rPr>
              <a:t>徐禹涵</a:t>
            </a:r>
          </a:p>
          <a:p>
            <a:pPr algn="ctr">
              <a:lnSpc>
                <a:spcPts val="7521"/>
              </a:lnSpc>
            </a:pPr>
            <a:r>
              <a:rPr lang="en-US" sz="5372">
                <a:solidFill>
                  <a:srgbClr val="FFF5D6"/>
                </a:solidFill>
                <a:ea typeface="可画软糖体-繁"/>
              </a:rPr>
              <a:t>陳怡蓁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998880" y="-456218"/>
            <a:ext cx="8762237" cy="8998446"/>
          </a:xfrm>
          <a:custGeom>
            <a:avLst/>
            <a:gdLst/>
            <a:ahLst/>
            <a:cxnLst/>
            <a:rect r="r" b="b" t="t" l="l"/>
            <a:pathLst>
              <a:path h="8998446" w="8762237">
                <a:moveTo>
                  <a:pt x="0" y="0"/>
                </a:moveTo>
                <a:lnTo>
                  <a:pt x="8762237" y="0"/>
                </a:lnTo>
                <a:lnTo>
                  <a:pt x="8762237" y="8998446"/>
                </a:lnTo>
                <a:lnTo>
                  <a:pt x="0" y="8998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136114" y="2924178"/>
            <a:ext cx="5589960" cy="561805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502216" y="3375236"/>
            <a:ext cx="1183209" cy="1369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79"/>
              </a:lnSpc>
            </a:pPr>
            <a:r>
              <a:rPr lang="en-US" sz="7199">
                <a:solidFill>
                  <a:srgbClr val="253943"/>
                </a:solidFill>
                <a:latin typeface="可画软糖体-繁"/>
              </a:rPr>
              <a:t>14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99735" y="1648468"/>
            <a:ext cx="9035951" cy="1275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19"/>
              </a:lnSpc>
            </a:pPr>
            <a:r>
              <a:rPr lang="en-US" sz="9199">
                <a:solidFill>
                  <a:srgbClr val="FFF5D6"/>
                </a:solidFill>
                <a:ea typeface="可画软糖体-繁"/>
              </a:rPr>
              <a:t>圖書館登入系統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8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81442" y="7424451"/>
            <a:ext cx="5238292" cy="4133488"/>
          </a:xfrm>
          <a:custGeom>
            <a:avLst/>
            <a:gdLst/>
            <a:ahLst/>
            <a:cxnLst/>
            <a:rect r="r" b="b" t="t" l="l"/>
            <a:pathLst>
              <a:path h="4133488" w="5238292">
                <a:moveTo>
                  <a:pt x="0" y="0"/>
                </a:moveTo>
                <a:lnTo>
                  <a:pt x="5238292" y="0"/>
                </a:lnTo>
                <a:lnTo>
                  <a:pt x="5238292" y="4133488"/>
                </a:lnTo>
                <a:lnTo>
                  <a:pt x="0" y="4133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46818" y="-943727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4"/>
                </a:lnTo>
                <a:lnTo>
                  <a:pt x="0" y="3944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63388" y="0"/>
            <a:ext cx="13733721" cy="10287000"/>
          </a:xfrm>
          <a:custGeom>
            <a:avLst/>
            <a:gdLst/>
            <a:ahLst/>
            <a:cxnLst/>
            <a:rect r="r" b="b" t="t" l="l"/>
            <a:pathLst>
              <a:path h="10287000" w="13733721">
                <a:moveTo>
                  <a:pt x="0" y="0"/>
                </a:moveTo>
                <a:lnTo>
                  <a:pt x="13733721" y="0"/>
                </a:lnTo>
                <a:lnTo>
                  <a:pt x="1373372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531978" y="414595"/>
            <a:ext cx="5640626" cy="136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8"/>
              </a:lnSpc>
            </a:pPr>
            <a:r>
              <a:rPr lang="en-US" sz="9845">
                <a:solidFill>
                  <a:srgbClr val="0F232D"/>
                </a:solidFill>
                <a:latin typeface="可画软糖体-繁"/>
                <a:ea typeface="可画软糖体-繁"/>
              </a:rPr>
              <a:t>註冊檔案1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26967" y="1718427"/>
            <a:ext cx="5250648" cy="623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232D"/>
                </a:solidFill>
                <a:ea typeface="可画软糖体-繁"/>
              </a:rPr>
              <a:t>上面是將輸入格子清空並讓使用程式者輸入資料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232D"/>
                </a:solidFill>
                <a:ea typeface="可画软糖体-繁"/>
              </a:rPr>
              <a:t>設定輸入格子位置</a:t>
            </a:r>
          </a:p>
          <a:p>
            <a:pPr algn="l">
              <a:lnSpc>
                <a:spcPts val="4900"/>
              </a:lnSpc>
            </a:pPr>
          </a:p>
          <a:p>
            <a:pPr algn="l">
              <a:lnSpc>
                <a:spcPts val="4900"/>
              </a:lnSpc>
            </a:pPr>
          </a:p>
          <a:p>
            <a:pPr algn="l">
              <a:lnSpc>
                <a:spcPts val="4900"/>
              </a:lnSpc>
            </a:pPr>
          </a:p>
          <a:p>
            <a:pPr algn="l">
              <a:lnSpc>
                <a:spcPts val="4900"/>
              </a:lnSpc>
            </a:pPr>
          </a:p>
          <a:p>
            <a:pPr algn="l">
              <a:lnSpc>
                <a:spcPts val="4900"/>
              </a:lnSpc>
            </a:pP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232D"/>
                </a:solidFill>
                <a:ea typeface="可画软糖体-繁"/>
              </a:rPr>
              <a:t>下面則是儲存資料到其他檔案</a:t>
            </a:r>
          </a:p>
        </p:txBody>
      </p:sp>
      <p:sp>
        <p:nvSpPr>
          <p:cNvPr name="AutoShape 7" id="7"/>
          <p:cNvSpPr/>
          <p:nvPr/>
        </p:nvSpPr>
        <p:spPr>
          <a:xfrm>
            <a:off x="0" y="7005810"/>
            <a:ext cx="12647374" cy="0"/>
          </a:xfrm>
          <a:prstGeom prst="line">
            <a:avLst/>
          </a:prstGeom>
          <a:ln cap="flat" w="38100">
            <a:solidFill>
              <a:srgbClr val="B38B6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8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35590" y="8005505"/>
            <a:ext cx="5238292" cy="4133488"/>
          </a:xfrm>
          <a:custGeom>
            <a:avLst/>
            <a:gdLst/>
            <a:ahLst/>
            <a:cxnLst/>
            <a:rect r="r" b="b" t="t" l="l"/>
            <a:pathLst>
              <a:path h="4133488" w="5238292">
                <a:moveTo>
                  <a:pt x="0" y="0"/>
                </a:moveTo>
                <a:lnTo>
                  <a:pt x="5238292" y="0"/>
                </a:lnTo>
                <a:lnTo>
                  <a:pt x="5238292" y="4133488"/>
                </a:lnTo>
                <a:lnTo>
                  <a:pt x="0" y="4133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46818" y="-943727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4"/>
                </a:lnTo>
                <a:lnTo>
                  <a:pt x="0" y="3944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78169" y="362823"/>
            <a:ext cx="11331661" cy="6597917"/>
          </a:xfrm>
          <a:custGeom>
            <a:avLst/>
            <a:gdLst/>
            <a:ahLst/>
            <a:cxnLst/>
            <a:rect r="r" b="b" t="t" l="l"/>
            <a:pathLst>
              <a:path h="6597917" w="11331661">
                <a:moveTo>
                  <a:pt x="0" y="0"/>
                </a:moveTo>
                <a:lnTo>
                  <a:pt x="11331662" y="0"/>
                </a:lnTo>
                <a:lnTo>
                  <a:pt x="11331662" y="6597918"/>
                </a:lnTo>
                <a:lnTo>
                  <a:pt x="0" y="65979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888464" y="2414845"/>
            <a:ext cx="1370836" cy="559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8"/>
              </a:lnSpc>
            </a:pPr>
            <a:r>
              <a:rPr lang="en-US" sz="9845">
                <a:solidFill>
                  <a:srgbClr val="0F232D"/>
                </a:solidFill>
                <a:latin typeface="可画软糖体-繁"/>
                <a:ea typeface="可画软糖体-繁"/>
              </a:rPr>
              <a:t>註冊檔案2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03647" y="7279007"/>
            <a:ext cx="9628195" cy="252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6462" indent="-378231" lvl="1">
              <a:lnSpc>
                <a:spcPts val="4905"/>
              </a:lnSpc>
              <a:buFont typeface="Arial"/>
              <a:buChar char="•"/>
            </a:pPr>
            <a:r>
              <a:rPr lang="en-US" sz="3503">
                <a:solidFill>
                  <a:srgbClr val="0F232D"/>
                </a:solidFill>
                <a:ea typeface="可画软糖体-繁"/>
              </a:rPr>
              <a:t>判斷密碼與確認密碼是否相符</a:t>
            </a:r>
          </a:p>
          <a:p>
            <a:pPr algn="l" marL="756462" indent="-378231" lvl="1">
              <a:lnSpc>
                <a:spcPts val="4905"/>
              </a:lnSpc>
              <a:buFont typeface="Arial"/>
              <a:buChar char="•"/>
            </a:pPr>
            <a:r>
              <a:rPr lang="en-US" sz="3503">
                <a:solidFill>
                  <a:srgbClr val="0F232D"/>
                </a:solidFill>
                <a:ea typeface="可画软糖体-繁"/>
              </a:rPr>
              <a:t>假設密碼與確認密碼不符，重整密碼並告知錯誤</a:t>
            </a:r>
          </a:p>
          <a:p>
            <a:pPr algn="l" marL="756462" indent="-378231" lvl="1">
              <a:lnSpc>
                <a:spcPts val="4905"/>
              </a:lnSpc>
              <a:buFont typeface="Arial"/>
              <a:buChar char="•"/>
            </a:pPr>
            <a:r>
              <a:rPr lang="en-US" sz="3503">
                <a:solidFill>
                  <a:srgbClr val="0F232D"/>
                </a:solidFill>
                <a:latin typeface="可画软糖体-繁"/>
                <a:ea typeface="可画软糖体-繁"/>
              </a:rPr>
              <a:t>判斷ID是否被人始用</a:t>
            </a:r>
          </a:p>
          <a:p>
            <a:pPr algn="l" marL="756462" indent="-378231" lvl="1">
              <a:lnSpc>
                <a:spcPts val="4905"/>
              </a:lnSpc>
              <a:buFont typeface="Arial"/>
              <a:buChar char="•"/>
            </a:pPr>
            <a:r>
              <a:rPr lang="en-US" sz="3503">
                <a:solidFill>
                  <a:srgbClr val="0F232D"/>
                </a:solidFill>
                <a:latin typeface="可画软糖体-繁"/>
                <a:ea typeface="可画软糖体-繁"/>
              </a:rPr>
              <a:t>假設密碼與ID都能使用就儲存資料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8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877107" cy="10287000"/>
          </a:xfrm>
          <a:custGeom>
            <a:avLst/>
            <a:gdLst/>
            <a:ahLst/>
            <a:cxnLst/>
            <a:rect r="r" b="b" t="t" l="l"/>
            <a:pathLst>
              <a:path h="10287000" w="10877107">
                <a:moveTo>
                  <a:pt x="0" y="0"/>
                </a:moveTo>
                <a:lnTo>
                  <a:pt x="10877107" y="0"/>
                </a:lnTo>
                <a:lnTo>
                  <a:pt x="1087710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01286" y="-94615"/>
            <a:ext cx="6048683" cy="1865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20"/>
              </a:lnSpc>
              <a:spcBef>
                <a:spcPct val="0"/>
              </a:spcBef>
            </a:pPr>
            <a:r>
              <a:rPr lang="en-US" sz="9800">
                <a:solidFill>
                  <a:srgbClr val="000000"/>
                </a:solidFill>
                <a:ea typeface="可画软糖体-繁"/>
              </a:rPr>
              <a:t>用戶檔案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64489" y="1637665"/>
            <a:ext cx="6636129" cy="190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可画软糖体-繁"/>
                <a:ea typeface="可画软糖体-繁"/>
              </a:rPr>
              <a:t>從我們的文件中讀取用戶數據，我們把文件中所有的帳號放進vector的物件裡面。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64489" y="7241500"/>
            <a:ext cx="6636129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可画软糖体-繁"/>
                <a:ea typeface="可画软糖体-繁"/>
              </a:rPr>
              <a:t>確認入的ID和密碼是否與資料存取的相符。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450047" y="2123542"/>
          <a:ext cx="6061068" cy="6039917"/>
        </p:xfrm>
        <a:graphic>
          <a:graphicData uri="http://schemas.openxmlformats.org/drawingml/2006/table">
            <a:tbl>
              <a:tblPr/>
              <a:tblGrid>
                <a:gridCol w="6061068"/>
              </a:tblGrid>
              <a:tr h="7476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可画软糖体-繁"/>
                        </a:rPr>
                        <a:t>RegisterFrame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29629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loginFrame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firstNameFill: wxTextCtrl*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lastNameFill: wxTextCtrl*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userIDFill: wxTextCtrl*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passwordFill: wxTextCtrl*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confirmPasswordFill: wxTextCtrl*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adminCheckBox: wxCheckBox*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26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RegisterFrame(title: wxString, loginFrame: LoginFrame*)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onRegisterButtonClicked(evt: wxCommandEvent&amp;): void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writeFile(firstName: string, lastName: string, userId: string, password: string, admin: bool): void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checkDuplicate(ID: string): bool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6862657" y="2123542"/>
          <a:ext cx="5265770" cy="6039917"/>
        </p:xfrm>
        <a:graphic>
          <a:graphicData uri="http://schemas.openxmlformats.org/drawingml/2006/table">
            <a:tbl>
              <a:tblPr/>
              <a:tblGrid>
                <a:gridCol w="5265770"/>
              </a:tblGrid>
              <a:tr h="8353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可画软糖体-繁"/>
                        </a:rPr>
                        <a:t>LoginFrame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89550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userID: wxTextCtrl*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password: wxTextCtrl*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ID: string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910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LoginFrame(title: wxString)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onLoginButtonClicked(evt: wxCommandEvent&amp;): void 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onRegisterButtonClicked(evt: wxCommandEvent&amp;): void 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getUser(): vector&lt;User&gt; 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setID(ID: const string&amp;): void 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getID(): string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2479969" y="1560737"/>
          <a:ext cx="5265770" cy="7697563"/>
        </p:xfrm>
        <a:graphic>
          <a:graphicData uri="http://schemas.openxmlformats.org/drawingml/2006/table">
            <a:tbl>
              <a:tblPr/>
              <a:tblGrid>
                <a:gridCol w="5265770"/>
              </a:tblGrid>
              <a:tr h="8341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可画软糖体-繁"/>
                        </a:rPr>
                        <a:t>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32737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firstName: string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lastName: string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userID: string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password: string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authority: UserAuthority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&lt;enum&gt; UserAuthority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• 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Student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• 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Admin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8964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User()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User(firstName: string, lastName: string, userID: string, password: string, authority: UserAuthority)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getUserID() const: string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getPassword() const: string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setUserID(userID: string): void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setPassword(password: string): void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readFile(): vector&lt;User&gt;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可画软糖体-繁"/>
                        </a:rPr>
                        <a:t>authenticate(id: string, pass: string, users: vector&lt;User&gt;): bool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9127696"/>
            <a:ext cx="12236489" cy="30591"/>
          </a:xfrm>
          <a:prstGeom prst="line">
            <a:avLst/>
          </a:prstGeom>
          <a:ln cap="flat" w="200025">
            <a:solidFill>
              <a:srgbClr val="B38B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2876887" y="1159304"/>
            <a:ext cx="7167240" cy="7968393"/>
          </a:xfrm>
          <a:prstGeom prst="line">
            <a:avLst/>
          </a:prstGeom>
          <a:ln cap="flat" w="200025">
            <a:solidFill>
              <a:srgbClr val="B38B6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764456" y="8539163"/>
            <a:ext cx="1038225" cy="103822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226964" y="8608584"/>
            <a:ext cx="1038225" cy="1038225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5D6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509588" y="8059103"/>
            <a:ext cx="6055440" cy="79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5D6"/>
                </a:solidFill>
                <a:ea typeface="可画软糖体-繁"/>
              </a:rPr>
              <a:t>登入畫面</a:t>
            </a:r>
          </a:p>
        </p:txBody>
      </p:sp>
      <p:sp>
        <p:nvSpPr>
          <p:cNvPr name="TextBox 9" id="9"/>
          <p:cNvSpPr txBox="true"/>
          <p:nvPr/>
        </p:nvSpPr>
        <p:spPr>
          <a:xfrm rot="-2910362">
            <a:off x="13187515" y="6126386"/>
            <a:ext cx="6055440" cy="79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5D6"/>
                </a:solidFill>
                <a:ea typeface="可画软糖体-繁"/>
              </a:rPr>
              <a:t>用戶資訊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64456" y="3404169"/>
            <a:ext cx="6084882" cy="4816859"/>
            <a:chOff x="0" y="0"/>
            <a:chExt cx="2162038" cy="17114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62038" cy="1711493"/>
            </a:xfrm>
            <a:custGeom>
              <a:avLst/>
              <a:gdLst/>
              <a:ahLst/>
              <a:cxnLst/>
              <a:rect r="r" b="b" t="t" l="l"/>
              <a:pathLst>
                <a:path h="1711493" w="2162038">
                  <a:moveTo>
                    <a:pt x="0" y="0"/>
                  </a:moveTo>
                  <a:lnTo>
                    <a:pt x="2162038" y="0"/>
                  </a:lnTo>
                  <a:lnTo>
                    <a:pt x="2162038" y="1711493"/>
                  </a:lnTo>
                  <a:lnTo>
                    <a:pt x="0" y="1711493"/>
                  </a:ln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583366" y="833730"/>
            <a:ext cx="7402852" cy="4846991"/>
            <a:chOff x="0" y="0"/>
            <a:chExt cx="2613978" cy="17114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13978" cy="1711493"/>
            </a:xfrm>
            <a:custGeom>
              <a:avLst/>
              <a:gdLst/>
              <a:ahLst/>
              <a:cxnLst/>
              <a:rect r="r" b="b" t="t" l="l"/>
              <a:pathLst>
                <a:path h="1711493" w="2613978">
                  <a:moveTo>
                    <a:pt x="0" y="0"/>
                  </a:moveTo>
                  <a:lnTo>
                    <a:pt x="2613978" y="0"/>
                  </a:lnTo>
                  <a:lnTo>
                    <a:pt x="2613978" y="1711493"/>
                  </a:lnTo>
                  <a:lnTo>
                    <a:pt x="0" y="1711493"/>
                  </a:lnTo>
                  <a:close/>
                </a:path>
              </a:pathLst>
            </a:custGeom>
            <a:solidFill>
              <a:srgbClr val="FFF5D6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-125962" y="-1972427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1" y="0"/>
                </a:lnTo>
                <a:lnTo>
                  <a:pt x="6234681" y="3944854"/>
                </a:lnTo>
                <a:lnTo>
                  <a:pt x="0" y="3944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617802" y="8857298"/>
            <a:ext cx="7315200" cy="3817204"/>
          </a:xfrm>
          <a:custGeom>
            <a:avLst/>
            <a:gdLst/>
            <a:ahLst/>
            <a:cxnLst/>
            <a:rect r="r" b="b" t="t" l="l"/>
            <a:pathLst>
              <a:path h="3817204" w="7315200">
                <a:moveTo>
                  <a:pt x="0" y="0"/>
                </a:moveTo>
                <a:lnTo>
                  <a:pt x="7315200" y="0"/>
                </a:lnTo>
                <a:lnTo>
                  <a:pt x="7315200" y="3817204"/>
                </a:lnTo>
                <a:lnTo>
                  <a:pt x="0" y="3817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06000" y="3835601"/>
            <a:ext cx="5201793" cy="3953995"/>
          </a:xfrm>
          <a:custGeom>
            <a:avLst/>
            <a:gdLst/>
            <a:ahLst/>
            <a:cxnLst/>
            <a:rect r="r" b="b" t="t" l="l"/>
            <a:pathLst>
              <a:path h="3953995" w="5201793">
                <a:moveTo>
                  <a:pt x="0" y="0"/>
                </a:moveTo>
                <a:lnTo>
                  <a:pt x="5201793" y="0"/>
                </a:lnTo>
                <a:lnTo>
                  <a:pt x="5201793" y="3953995"/>
                </a:lnTo>
                <a:lnTo>
                  <a:pt x="0" y="39539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121665" y="1285712"/>
            <a:ext cx="6420750" cy="3943027"/>
          </a:xfrm>
          <a:custGeom>
            <a:avLst/>
            <a:gdLst/>
            <a:ahLst/>
            <a:cxnLst/>
            <a:rect r="r" b="b" t="t" l="l"/>
            <a:pathLst>
              <a:path h="3943027" w="6420750">
                <a:moveTo>
                  <a:pt x="0" y="0"/>
                </a:moveTo>
                <a:lnTo>
                  <a:pt x="6420750" y="0"/>
                </a:lnTo>
                <a:lnTo>
                  <a:pt x="6420750" y="3943027"/>
                </a:lnTo>
                <a:lnTo>
                  <a:pt x="0" y="39430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277" r="0" b="-3277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583366" y="5954782"/>
            <a:ext cx="5880128" cy="202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51"/>
              </a:lnSpc>
            </a:pPr>
            <a:r>
              <a:rPr lang="en-US" sz="10679">
                <a:solidFill>
                  <a:srgbClr val="FFF5D6"/>
                </a:solidFill>
                <a:ea typeface="可画软糖体-繁"/>
              </a:rPr>
              <a:t>程式畫面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8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35590" y="8005505"/>
            <a:ext cx="5238292" cy="4133488"/>
          </a:xfrm>
          <a:custGeom>
            <a:avLst/>
            <a:gdLst/>
            <a:ahLst/>
            <a:cxnLst/>
            <a:rect r="r" b="b" t="t" l="l"/>
            <a:pathLst>
              <a:path h="4133488" w="5238292">
                <a:moveTo>
                  <a:pt x="0" y="0"/>
                </a:moveTo>
                <a:lnTo>
                  <a:pt x="5238292" y="0"/>
                </a:lnTo>
                <a:lnTo>
                  <a:pt x="5238292" y="4133488"/>
                </a:lnTo>
                <a:lnTo>
                  <a:pt x="0" y="4133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46818" y="-943727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4"/>
                </a:lnTo>
                <a:lnTo>
                  <a:pt x="0" y="3944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88241" y="2343749"/>
            <a:ext cx="12111517" cy="2978899"/>
          </a:xfrm>
          <a:custGeom>
            <a:avLst/>
            <a:gdLst/>
            <a:ahLst/>
            <a:cxnLst/>
            <a:rect r="r" b="b" t="t" l="l"/>
            <a:pathLst>
              <a:path h="2978899" w="12111517">
                <a:moveTo>
                  <a:pt x="0" y="0"/>
                </a:moveTo>
                <a:lnTo>
                  <a:pt x="12111518" y="0"/>
                </a:lnTo>
                <a:lnTo>
                  <a:pt x="12111518" y="2978899"/>
                </a:lnTo>
                <a:lnTo>
                  <a:pt x="0" y="29788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579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46082" y="414595"/>
            <a:ext cx="10617308" cy="136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8"/>
              </a:lnSpc>
            </a:pPr>
            <a:r>
              <a:rPr lang="en-US" sz="9845">
                <a:solidFill>
                  <a:srgbClr val="0F232D"/>
                </a:solidFill>
                <a:latin typeface="可画软糖体-繁"/>
                <a:ea typeface="可画软糖体-繁"/>
              </a:rPr>
              <a:t>WXWIDGETS介紹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305777" y="3167088"/>
            <a:ext cx="2872740" cy="450532"/>
            <a:chOff x="0" y="0"/>
            <a:chExt cx="3830320" cy="6007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13970" y="-1270"/>
              <a:ext cx="3836670" cy="566420"/>
            </a:xfrm>
            <a:custGeom>
              <a:avLst/>
              <a:gdLst/>
              <a:ahLst/>
              <a:cxnLst/>
              <a:rect r="r" b="b" t="t" l="l"/>
              <a:pathLst>
                <a:path h="566420" w="3836670">
                  <a:moveTo>
                    <a:pt x="3793490" y="529590"/>
                  </a:moveTo>
                  <a:cubicBezTo>
                    <a:pt x="3053080" y="561340"/>
                    <a:pt x="2054860" y="562610"/>
                    <a:pt x="1737360" y="551180"/>
                  </a:cubicBezTo>
                  <a:cubicBezTo>
                    <a:pt x="1611630" y="547370"/>
                    <a:pt x="1592580" y="535940"/>
                    <a:pt x="1474470" y="532130"/>
                  </a:cubicBezTo>
                  <a:cubicBezTo>
                    <a:pt x="1229360" y="523240"/>
                    <a:pt x="598170" y="539750"/>
                    <a:pt x="347980" y="530860"/>
                  </a:cubicBezTo>
                  <a:cubicBezTo>
                    <a:pt x="222250" y="525780"/>
                    <a:pt x="115570" y="566420"/>
                    <a:pt x="64770" y="509270"/>
                  </a:cubicBezTo>
                  <a:cubicBezTo>
                    <a:pt x="0" y="436880"/>
                    <a:pt x="13970" y="113030"/>
                    <a:pt x="81280" y="52070"/>
                  </a:cubicBezTo>
                  <a:cubicBezTo>
                    <a:pt x="133350" y="6350"/>
                    <a:pt x="228600" y="68580"/>
                    <a:pt x="347980" y="73660"/>
                  </a:cubicBezTo>
                  <a:cubicBezTo>
                    <a:pt x="595630" y="82550"/>
                    <a:pt x="1242060" y="66040"/>
                    <a:pt x="1484630" y="74930"/>
                  </a:cubicBezTo>
                  <a:cubicBezTo>
                    <a:pt x="1600200" y="80010"/>
                    <a:pt x="1617980" y="90170"/>
                    <a:pt x="1738630" y="93980"/>
                  </a:cubicBezTo>
                  <a:cubicBezTo>
                    <a:pt x="2039620" y="105410"/>
                    <a:pt x="2954020" y="104140"/>
                    <a:pt x="3317240" y="93980"/>
                  </a:cubicBezTo>
                  <a:cubicBezTo>
                    <a:pt x="3507740" y="88900"/>
                    <a:pt x="3674110" y="0"/>
                    <a:pt x="3755390" y="69850"/>
                  </a:cubicBezTo>
                  <a:cubicBezTo>
                    <a:pt x="3836670" y="140970"/>
                    <a:pt x="3793490" y="529590"/>
                    <a:pt x="3793490" y="52959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349421" y="6158449"/>
            <a:ext cx="15589157" cy="252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F232D"/>
                </a:solidFill>
                <a:latin typeface="可画软糖体-繁"/>
                <a:ea typeface="可画软糖体-繁"/>
              </a:rPr>
              <a:t>WxWidgets 是一個跨平台的C++ GUI庫，允許開發者使用一套源代碼在Windows、macOS、Linux等操作系統上創建應用程序。它提供豐富的預構建組件，如窗口、小工具、對話框、菜單、工具欄等，並使用本地的GUI控件，確保應用程序在不同操作系統上具有一致且原生的外觀和感覺。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8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35590" y="8005505"/>
            <a:ext cx="5238292" cy="4133488"/>
          </a:xfrm>
          <a:custGeom>
            <a:avLst/>
            <a:gdLst/>
            <a:ahLst/>
            <a:cxnLst/>
            <a:rect r="r" b="b" t="t" l="l"/>
            <a:pathLst>
              <a:path h="4133488" w="5238292">
                <a:moveTo>
                  <a:pt x="0" y="0"/>
                </a:moveTo>
                <a:lnTo>
                  <a:pt x="5238292" y="0"/>
                </a:lnTo>
                <a:lnTo>
                  <a:pt x="5238292" y="4133488"/>
                </a:lnTo>
                <a:lnTo>
                  <a:pt x="0" y="4133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46818" y="-943727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4"/>
                </a:lnTo>
                <a:lnTo>
                  <a:pt x="0" y="3944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88241" y="2000091"/>
            <a:ext cx="12111517" cy="2978899"/>
          </a:xfrm>
          <a:custGeom>
            <a:avLst/>
            <a:gdLst/>
            <a:ahLst/>
            <a:cxnLst/>
            <a:rect r="r" b="b" t="t" l="l"/>
            <a:pathLst>
              <a:path h="2978899" w="12111517">
                <a:moveTo>
                  <a:pt x="0" y="0"/>
                </a:moveTo>
                <a:lnTo>
                  <a:pt x="12111518" y="0"/>
                </a:lnTo>
                <a:lnTo>
                  <a:pt x="12111518" y="2978898"/>
                </a:lnTo>
                <a:lnTo>
                  <a:pt x="0" y="2978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579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218947" y="414595"/>
            <a:ext cx="10617308" cy="136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8"/>
              </a:lnSpc>
            </a:pPr>
            <a:r>
              <a:rPr lang="en-US" sz="9845">
                <a:solidFill>
                  <a:srgbClr val="0F232D"/>
                </a:solidFill>
                <a:latin typeface="可画软糖体-繁"/>
                <a:ea typeface="可画软糖体-繁"/>
              </a:rPr>
              <a:t>WXWIDGETS主要功能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267059" y="2775860"/>
            <a:ext cx="2872740" cy="450532"/>
            <a:chOff x="0" y="0"/>
            <a:chExt cx="3830320" cy="6007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13970" y="-1270"/>
              <a:ext cx="3836670" cy="566420"/>
            </a:xfrm>
            <a:custGeom>
              <a:avLst/>
              <a:gdLst/>
              <a:ahLst/>
              <a:cxnLst/>
              <a:rect r="r" b="b" t="t" l="l"/>
              <a:pathLst>
                <a:path h="566420" w="3836670">
                  <a:moveTo>
                    <a:pt x="3793490" y="529590"/>
                  </a:moveTo>
                  <a:cubicBezTo>
                    <a:pt x="3053080" y="561340"/>
                    <a:pt x="2054860" y="562610"/>
                    <a:pt x="1737360" y="551180"/>
                  </a:cubicBezTo>
                  <a:cubicBezTo>
                    <a:pt x="1611630" y="547370"/>
                    <a:pt x="1592580" y="535940"/>
                    <a:pt x="1474470" y="532130"/>
                  </a:cubicBezTo>
                  <a:cubicBezTo>
                    <a:pt x="1229360" y="523240"/>
                    <a:pt x="598170" y="539750"/>
                    <a:pt x="347980" y="530860"/>
                  </a:cubicBezTo>
                  <a:cubicBezTo>
                    <a:pt x="222250" y="525780"/>
                    <a:pt x="115570" y="566420"/>
                    <a:pt x="64770" y="509270"/>
                  </a:cubicBezTo>
                  <a:cubicBezTo>
                    <a:pt x="0" y="436880"/>
                    <a:pt x="13970" y="113030"/>
                    <a:pt x="81280" y="52070"/>
                  </a:cubicBezTo>
                  <a:cubicBezTo>
                    <a:pt x="133350" y="6350"/>
                    <a:pt x="228600" y="68580"/>
                    <a:pt x="347980" y="73660"/>
                  </a:cubicBezTo>
                  <a:cubicBezTo>
                    <a:pt x="595630" y="82550"/>
                    <a:pt x="1242060" y="66040"/>
                    <a:pt x="1484630" y="74930"/>
                  </a:cubicBezTo>
                  <a:cubicBezTo>
                    <a:pt x="1600200" y="80010"/>
                    <a:pt x="1617980" y="90170"/>
                    <a:pt x="1738630" y="93980"/>
                  </a:cubicBezTo>
                  <a:cubicBezTo>
                    <a:pt x="2039620" y="105410"/>
                    <a:pt x="2954020" y="104140"/>
                    <a:pt x="3317240" y="93980"/>
                  </a:cubicBezTo>
                  <a:cubicBezTo>
                    <a:pt x="3507740" y="88900"/>
                    <a:pt x="3674110" y="0"/>
                    <a:pt x="3755390" y="69850"/>
                  </a:cubicBezTo>
                  <a:cubicBezTo>
                    <a:pt x="3836670" y="140970"/>
                    <a:pt x="3793490" y="529590"/>
                    <a:pt x="3793490" y="52959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170974" y="5010150"/>
            <a:ext cx="15946053" cy="4382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3503">
                <a:solidFill>
                  <a:srgbClr val="0F232D"/>
                </a:solidFill>
                <a:latin typeface="可画软糖体-繁"/>
                <a:ea typeface="可画软糖体-繁"/>
              </a:rPr>
              <a:t>wxWidgets 的主要功能包括：</a:t>
            </a:r>
          </a:p>
          <a:p>
            <a:pPr algn="l" marL="756462" indent="-378231" lvl="1">
              <a:lnSpc>
                <a:spcPts val="4905"/>
              </a:lnSpc>
              <a:buFont typeface="Arial"/>
              <a:buChar char="•"/>
            </a:pPr>
            <a:r>
              <a:rPr lang="en-US" sz="3503">
                <a:solidFill>
                  <a:srgbClr val="0F232D"/>
                </a:solidFill>
                <a:latin typeface="可画软糖体-繁"/>
                <a:ea typeface="可画软糖体-繁"/>
              </a:rPr>
              <a:t> 跨平台性: wxWidgets 支持多個主流操作系統，包括 Windows、macOS、Linux 等，使開發者能夠編寫一次代碼，然後在不同的平台上運行應用程序，而無需修改太多代碼。</a:t>
            </a:r>
          </a:p>
          <a:p>
            <a:pPr algn="l" marL="756462" indent="-378231" lvl="1">
              <a:lnSpc>
                <a:spcPts val="4905"/>
              </a:lnSpc>
              <a:buFont typeface="Arial"/>
              <a:buChar char="•"/>
            </a:pPr>
            <a:r>
              <a:rPr lang="en-US" sz="3503">
                <a:solidFill>
                  <a:srgbClr val="0F232D"/>
                </a:solidFill>
                <a:latin typeface="可画软糖体-繁"/>
                <a:ea typeface="可画软糖体-繁"/>
              </a:rPr>
              <a:t>豐富的 GUI 元件: wxWidgets 提供了各種 GUI 元件，包括視窗、按鈕、文字框、清單框、選單等，使開發者能夠輕鬆地創建各種類型的用戶界面。</a:t>
            </a:r>
          </a:p>
          <a:p>
            <a:pPr algn="l" marL="756462" indent="-378231" lvl="1">
              <a:lnSpc>
                <a:spcPts val="4905"/>
              </a:lnSpc>
              <a:buFont typeface="Arial"/>
              <a:buChar char="•"/>
            </a:pPr>
            <a:r>
              <a:rPr lang="en-US" sz="3503">
                <a:solidFill>
                  <a:srgbClr val="0F232D"/>
                </a:solidFill>
                <a:latin typeface="可画软糖体-繁"/>
                <a:ea typeface="可画软糖体-繁"/>
              </a:rPr>
              <a:t>事件處理機制: wxWidgets 提供了靈活的事件處理機制，開發者可以將事件與相應的處理函數綁定，以響應用戶的操作，例如點擊按鈕、調整視窗大小等。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8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81442" y="7424451"/>
            <a:ext cx="5238292" cy="4133488"/>
          </a:xfrm>
          <a:custGeom>
            <a:avLst/>
            <a:gdLst/>
            <a:ahLst/>
            <a:cxnLst/>
            <a:rect r="r" b="b" t="t" l="l"/>
            <a:pathLst>
              <a:path h="4133488" w="5238292">
                <a:moveTo>
                  <a:pt x="0" y="0"/>
                </a:moveTo>
                <a:lnTo>
                  <a:pt x="5238292" y="0"/>
                </a:lnTo>
                <a:lnTo>
                  <a:pt x="5238292" y="4133488"/>
                </a:lnTo>
                <a:lnTo>
                  <a:pt x="0" y="4133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46818" y="-943727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4"/>
                </a:lnTo>
                <a:lnTo>
                  <a:pt x="0" y="3944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629422" y="414595"/>
            <a:ext cx="4629878" cy="136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68"/>
              </a:lnSpc>
            </a:pPr>
            <a:r>
              <a:rPr lang="en-US" sz="9845">
                <a:solidFill>
                  <a:srgbClr val="0F232D"/>
                </a:solidFill>
                <a:ea typeface="可画软糖体-繁"/>
              </a:rPr>
              <a:t>程式介紹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72495" y="2370239"/>
            <a:ext cx="14355030" cy="6864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7"/>
              </a:lnSpc>
            </a:pPr>
            <a:r>
              <a:rPr lang="en-US" sz="3497">
                <a:solidFill>
                  <a:srgbClr val="0F232D"/>
                </a:solidFill>
                <a:ea typeface="可画软糖体-繁"/>
              </a:rPr>
              <a:t>登錄功能：</a:t>
            </a:r>
          </a:p>
          <a:p>
            <a:pPr algn="l" marL="755189" indent="-377595" lvl="1">
              <a:lnSpc>
                <a:spcPts val="4897"/>
              </a:lnSpc>
              <a:buFont typeface="Arial"/>
              <a:buChar char="•"/>
            </a:pPr>
            <a:r>
              <a:rPr lang="en-US" sz="3497">
                <a:solidFill>
                  <a:srgbClr val="0F232D"/>
                </a:solidFill>
                <a:latin typeface="可画软糖体-繁"/>
                <a:ea typeface="可画软糖体-繁"/>
              </a:rPr>
              <a:t>描述用戶如何使用他們的ID和密碼登錄。</a:t>
            </a:r>
          </a:p>
          <a:p>
            <a:pPr algn="l">
              <a:lnSpc>
                <a:spcPts val="4897"/>
              </a:lnSpc>
            </a:pPr>
            <a:r>
              <a:rPr lang="en-US" sz="3497">
                <a:solidFill>
                  <a:srgbClr val="0F232D"/>
                </a:solidFill>
                <a:ea typeface="可画软糖体-繁"/>
              </a:rPr>
              <a:t>用戶註冊：</a:t>
            </a:r>
          </a:p>
          <a:p>
            <a:pPr algn="l" marL="755189" indent="-377595" lvl="1">
              <a:lnSpc>
                <a:spcPts val="4897"/>
              </a:lnSpc>
              <a:buFont typeface="Arial"/>
              <a:buChar char="•"/>
            </a:pPr>
            <a:r>
              <a:rPr lang="en-US" sz="3497">
                <a:solidFill>
                  <a:srgbClr val="0F232D"/>
                </a:solidFill>
                <a:latin typeface="可画软糖体-繁"/>
                <a:ea typeface="可画软糖体-繁"/>
              </a:rPr>
              <a:t>解釋用戶如何通過提供他們的姓名、ID、密碼和權限級別來進行註冊。</a:t>
            </a:r>
          </a:p>
          <a:p>
            <a:pPr algn="l" marL="755189" indent="-377595" lvl="1">
              <a:lnSpc>
                <a:spcPts val="4897"/>
              </a:lnSpc>
              <a:buFont typeface="Arial"/>
              <a:buChar char="•"/>
            </a:pPr>
            <a:r>
              <a:rPr lang="en-US" sz="3497">
                <a:solidFill>
                  <a:srgbClr val="0F232D"/>
                </a:solidFill>
                <a:ea typeface="可画软糖体-繁"/>
              </a:rPr>
              <a:t>說明程序如何檢查提供的憑據是否與文本文件中存儲的數據相匹配。</a:t>
            </a:r>
          </a:p>
          <a:p>
            <a:pPr algn="l" marL="755189" indent="-377595" lvl="1">
              <a:lnSpc>
                <a:spcPts val="4897"/>
              </a:lnSpc>
              <a:buFont typeface="Arial"/>
              <a:buChar char="•"/>
            </a:pPr>
            <a:r>
              <a:rPr lang="en-US" sz="3497">
                <a:solidFill>
                  <a:srgbClr val="0F232D"/>
                </a:solidFill>
                <a:ea typeface="可画软糖体-繁"/>
              </a:rPr>
              <a:t>提及任何用於處理登錄失敗和錯誤處理機制。</a:t>
            </a:r>
          </a:p>
          <a:p>
            <a:pPr algn="l">
              <a:lnSpc>
                <a:spcPts val="4897"/>
              </a:lnSpc>
            </a:pPr>
            <a:r>
              <a:rPr lang="en-US" sz="3497">
                <a:solidFill>
                  <a:srgbClr val="0F232D"/>
                </a:solidFill>
                <a:ea typeface="可画软糖体-繁"/>
              </a:rPr>
              <a:t>權限級別：</a:t>
            </a:r>
          </a:p>
          <a:p>
            <a:pPr algn="l" marL="755189" indent="-377595" lvl="1">
              <a:lnSpc>
                <a:spcPts val="4897"/>
              </a:lnSpc>
              <a:buFont typeface="Arial"/>
              <a:buChar char="•"/>
            </a:pPr>
            <a:r>
              <a:rPr lang="en-US" sz="3497">
                <a:solidFill>
                  <a:srgbClr val="0F232D"/>
                </a:solidFill>
                <a:ea typeface="可画软糖体-繁"/>
              </a:rPr>
              <a:t>詳細說明權限級別的概念以及它們如何在註冊期間分配。</a:t>
            </a:r>
          </a:p>
          <a:p>
            <a:pPr algn="l" marL="755189" indent="-377595" lvl="1">
              <a:lnSpc>
                <a:spcPts val="4897"/>
              </a:lnSpc>
              <a:buFont typeface="Arial"/>
              <a:buChar char="•"/>
            </a:pPr>
            <a:r>
              <a:rPr lang="en-US" sz="3497">
                <a:solidFill>
                  <a:srgbClr val="0F232D"/>
                </a:solidFill>
                <a:ea typeface="可画软糖体-繁"/>
              </a:rPr>
              <a:t>討論不同權限級別可能在系統內授予不同訪問特權。</a:t>
            </a:r>
          </a:p>
          <a:p>
            <a:pPr algn="l">
              <a:lnSpc>
                <a:spcPts val="4897"/>
              </a:lnSpc>
            </a:pPr>
            <a:r>
              <a:rPr lang="en-US" sz="3497">
                <a:solidFill>
                  <a:srgbClr val="0F232D"/>
                </a:solidFill>
                <a:ea typeface="可画软糖体-繁"/>
              </a:rPr>
              <a:t>文本文件管理：</a:t>
            </a:r>
          </a:p>
          <a:p>
            <a:pPr algn="l" marL="755189" indent="-377595" lvl="1">
              <a:lnSpc>
                <a:spcPts val="4897"/>
              </a:lnSpc>
              <a:buFont typeface="Arial"/>
              <a:buChar char="•"/>
            </a:pPr>
            <a:r>
              <a:rPr lang="en-US" sz="3497">
                <a:solidFill>
                  <a:srgbClr val="0F232D"/>
                </a:solidFill>
                <a:ea typeface="可画软糖体-繁"/>
              </a:rPr>
              <a:t>解釋程序如何讀取和寫入文本文件以管理用戶數據。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8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81442" y="7424451"/>
            <a:ext cx="5238292" cy="4133488"/>
          </a:xfrm>
          <a:custGeom>
            <a:avLst/>
            <a:gdLst/>
            <a:ahLst/>
            <a:cxnLst/>
            <a:rect r="r" b="b" t="t" l="l"/>
            <a:pathLst>
              <a:path h="4133488" w="5238292">
                <a:moveTo>
                  <a:pt x="0" y="0"/>
                </a:moveTo>
                <a:lnTo>
                  <a:pt x="5238292" y="0"/>
                </a:lnTo>
                <a:lnTo>
                  <a:pt x="5238292" y="4133488"/>
                </a:lnTo>
                <a:lnTo>
                  <a:pt x="0" y="4133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46818" y="-943727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4"/>
                </a:lnTo>
                <a:lnTo>
                  <a:pt x="0" y="3944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629422" y="414595"/>
            <a:ext cx="4629878" cy="136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8"/>
              </a:lnSpc>
            </a:pPr>
            <a:r>
              <a:rPr lang="en-US" sz="9845">
                <a:solidFill>
                  <a:srgbClr val="0F232D"/>
                </a:solidFill>
                <a:ea typeface="可画软糖体-繁"/>
              </a:rPr>
              <a:t>登入畫面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57661" y="2867777"/>
            <a:ext cx="7201639" cy="314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232D"/>
                </a:solidFill>
                <a:ea typeface="可画软糖体-繁"/>
              </a:rPr>
              <a:t>點擊程式時，會彈出登入畫面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232D"/>
                </a:solidFill>
                <a:ea typeface="可画软糖体-繁"/>
              </a:rPr>
              <a:t>一開始</a:t>
            </a:r>
            <a:r>
              <a:rPr lang="en-US" sz="3500">
                <a:solidFill>
                  <a:srgbClr val="0F232D"/>
                </a:solidFill>
                <a:ea typeface="可画软糖体-繁"/>
              </a:rPr>
              <a:t>連接登入畫面，如未曾註冊，</a:t>
            </a:r>
            <a:r>
              <a:rPr lang="en-US" sz="3500">
                <a:solidFill>
                  <a:srgbClr val="0F232D"/>
                </a:solidFill>
                <a:latin typeface="可画软糖体-繁"/>
                <a:ea typeface="可画软糖体-繁"/>
              </a:rPr>
              <a:t>右下Register鍵可轉換註冊畫面，輸入</a:t>
            </a:r>
            <a:r>
              <a:rPr lang="en-US" sz="3500">
                <a:solidFill>
                  <a:srgbClr val="0F232D"/>
                </a:solidFill>
                <a:ea typeface="可画软糖体-繁"/>
              </a:rPr>
              <a:t>用戶資訊即可建立新帳戶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232D"/>
                </a:solidFill>
                <a:ea typeface="可画软糖体-繁"/>
              </a:rPr>
              <a:t>連接檔案儲存用戶資訊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79359" y="3001127"/>
            <a:ext cx="9017009" cy="6073633"/>
          </a:xfrm>
          <a:custGeom>
            <a:avLst/>
            <a:gdLst/>
            <a:ahLst/>
            <a:cxnLst/>
            <a:rect r="r" b="b" t="t" l="l"/>
            <a:pathLst>
              <a:path h="6073633" w="9017009">
                <a:moveTo>
                  <a:pt x="0" y="0"/>
                </a:moveTo>
                <a:lnTo>
                  <a:pt x="9017009" y="0"/>
                </a:lnTo>
                <a:lnTo>
                  <a:pt x="9017009" y="6073632"/>
                </a:lnTo>
                <a:lnTo>
                  <a:pt x="0" y="60736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8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81442" y="7424451"/>
            <a:ext cx="5238292" cy="4133488"/>
          </a:xfrm>
          <a:custGeom>
            <a:avLst/>
            <a:gdLst/>
            <a:ahLst/>
            <a:cxnLst/>
            <a:rect r="r" b="b" t="t" l="l"/>
            <a:pathLst>
              <a:path h="4133488" w="5238292">
                <a:moveTo>
                  <a:pt x="0" y="0"/>
                </a:moveTo>
                <a:lnTo>
                  <a:pt x="5238292" y="0"/>
                </a:lnTo>
                <a:lnTo>
                  <a:pt x="5238292" y="4133488"/>
                </a:lnTo>
                <a:lnTo>
                  <a:pt x="0" y="4133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46818" y="-943727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4"/>
                </a:lnTo>
                <a:lnTo>
                  <a:pt x="0" y="3944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42940" y="0"/>
            <a:ext cx="12476851" cy="10287000"/>
          </a:xfrm>
          <a:custGeom>
            <a:avLst/>
            <a:gdLst/>
            <a:ahLst/>
            <a:cxnLst/>
            <a:rect r="r" b="b" t="t" l="l"/>
            <a:pathLst>
              <a:path h="10287000" w="12476851">
                <a:moveTo>
                  <a:pt x="0" y="0"/>
                </a:moveTo>
                <a:lnTo>
                  <a:pt x="12476850" y="0"/>
                </a:lnTo>
                <a:lnTo>
                  <a:pt x="124768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63845" y="414595"/>
            <a:ext cx="5095455" cy="136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8"/>
              </a:lnSpc>
            </a:pPr>
            <a:r>
              <a:rPr lang="en-US" sz="9845">
                <a:solidFill>
                  <a:srgbClr val="0F232D"/>
                </a:solidFill>
                <a:latin typeface="可画软糖体-繁"/>
                <a:ea typeface="可画软糖体-繁"/>
              </a:rPr>
              <a:t>註冊畫面1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84528" y="1718427"/>
            <a:ext cx="6454090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232D"/>
                </a:solidFill>
                <a:ea typeface="可画软糖体-繁"/>
              </a:rPr>
              <a:t>設定問題字的大小與擺放的位置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232D"/>
                </a:solidFill>
                <a:ea typeface="可画软糖体-繁"/>
              </a:rPr>
              <a:t>連接用戶資訊的檔案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8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81442" y="7424451"/>
            <a:ext cx="5238292" cy="4133488"/>
          </a:xfrm>
          <a:custGeom>
            <a:avLst/>
            <a:gdLst/>
            <a:ahLst/>
            <a:cxnLst/>
            <a:rect r="r" b="b" t="t" l="l"/>
            <a:pathLst>
              <a:path h="4133488" w="5238292">
                <a:moveTo>
                  <a:pt x="0" y="0"/>
                </a:moveTo>
                <a:lnTo>
                  <a:pt x="5238292" y="0"/>
                </a:lnTo>
                <a:lnTo>
                  <a:pt x="5238292" y="4133488"/>
                </a:lnTo>
                <a:lnTo>
                  <a:pt x="0" y="4133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46818" y="-943727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4"/>
                </a:lnTo>
                <a:lnTo>
                  <a:pt x="0" y="3944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9144000" cy="10270625"/>
          </a:xfrm>
          <a:custGeom>
            <a:avLst/>
            <a:gdLst/>
            <a:ahLst/>
            <a:cxnLst/>
            <a:rect r="r" b="b" t="t" l="l"/>
            <a:pathLst>
              <a:path h="10270625" w="9144000">
                <a:moveTo>
                  <a:pt x="0" y="0"/>
                </a:moveTo>
                <a:lnTo>
                  <a:pt x="9144000" y="0"/>
                </a:lnTo>
                <a:lnTo>
                  <a:pt x="9144000" y="10270625"/>
                </a:lnTo>
                <a:lnTo>
                  <a:pt x="0" y="102706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013607" y="414595"/>
            <a:ext cx="5561033" cy="136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8"/>
              </a:lnSpc>
            </a:pPr>
            <a:r>
              <a:rPr lang="en-US" sz="9845">
                <a:solidFill>
                  <a:srgbClr val="0F232D"/>
                </a:solidFill>
                <a:latin typeface="可画软糖体-繁"/>
                <a:ea typeface="可画软糖体-繁"/>
              </a:rPr>
              <a:t>註冊畫面2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19734" y="4697730"/>
            <a:ext cx="8468266" cy="1424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899">
                <a:solidFill>
                  <a:srgbClr val="0F232D"/>
                </a:solidFill>
                <a:ea typeface="可画软糖体-繁"/>
              </a:rPr>
              <a:t>拿取使用者輸入資訊並判斷是否與註冊的資訊一致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DAGEj6dCC0w</dc:identifier>
  <dcterms:modified xsi:type="dcterms:W3CDTF">2011-08-01T06:04:30Z</dcterms:modified>
  <cp:revision>1</cp:revision>
  <dc:title>圖書館登入</dc:title>
</cp:coreProperties>
</file>